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7" r:id="rId3"/>
    <p:sldId id="271" r:id="rId4"/>
    <p:sldId id="270" r:id="rId5"/>
    <p:sldId id="330" r:id="rId6"/>
    <p:sldId id="331" r:id="rId7"/>
    <p:sldId id="332" r:id="rId8"/>
    <p:sldId id="333" r:id="rId9"/>
    <p:sldId id="336" r:id="rId10"/>
    <p:sldId id="337" r:id="rId11"/>
    <p:sldId id="33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F3CCFD2-885A-4682-A35C-EA316AE76909}">
          <p14:sldIdLst>
            <p14:sldId id="256"/>
            <p14:sldId id="327"/>
            <p14:sldId id="271"/>
            <p14:sldId id="270"/>
            <p14:sldId id="330"/>
            <p14:sldId id="331"/>
            <p14:sldId id="332"/>
            <p14:sldId id="333"/>
            <p14:sldId id="336"/>
            <p14:sldId id="337"/>
            <p14:sldId id="33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BC70B8-17A7-40F0-AC21-F45142480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B01E17-8F45-48A3-822F-7C72BE1B9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5BD69B-F409-4D51-AF55-91FC01894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053830-BA6C-40AA-AA6F-4EE61471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D337D2-D552-4025-9ADB-9ED48732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72CAFA-C9FE-4C16-9A5C-6104F69B3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0D41AD93-7428-4B2F-92B1-C12CB8A820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6924" y="445776"/>
            <a:ext cx="1858146" cy="4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87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BB8237-AAB7-43B1-B5DF-016AC463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E95FC7C-EDC3-4A51-96E1-891728559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0062B6-3F2F-4AF1-BA90-392F3770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3C259-7124-4DA2-80EB-8995C7FC6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AE735D-CE41-458F-9ABC-A2F0015C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C501B63-8753-4BEA-883B-E540244DB2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E496F79-D4F3-4D85-ADCC-E6CA2557F5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81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974DAC1-DD2D-4F48-A02C-113BA6743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627C723-D2B5-4D27-9EF5-38FE1CE99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B85AF8-A483-4BA2-87AC-95838DD98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1FB570-AFB4-4C24-B8AB-22F62FDE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16244-65AF-4F6E-82E0-931AF5D92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37D31B6-25EA-4842-B07D-E76924CC05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3DBF1A5-FB76-4289-9A84-5553E6D47B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44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sposition personnalisé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E02070-D757-44FC-A1C0-9AD36B795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27" y="928262"/>
            <a:ext cx="10515600" cy="2500738"/>
          </a:xfrm>
        </p:spPr>
        <p:txBody>
          <a:bodyPr>
            <a:noAutofit/>
          </a:bodyPr>
          <a:lstStyle>
            <a:lvl1pPr>
              <a:defRPr sz="10000">
                <a:solidFill>
                  <a:schemeClr val="tx1"/>
                </a:solidFill>
                <a:latin typeface="Proxima Nova Rg" panose="02000506030000020004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A7F4330-8F92-4B6C-B898-3B3443134BC0}"/>
              </a:ext>
            </a:extLst>
          </p:cNvPr>
          <p:cNvCxnSpPr>
            <a:cxnSpLocks/>
          </p:cNvCxnSpPr>
          <p:nvPr/>
        </p:nvCxnSpPr>
        <p:spPr>
          <a:xfrm>
            <a:off x="626327" y="3579541"/>
            <a:ext cx="105750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CEE497D2-13AC-4942-884F-78840285E3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7063" y="3790950"/>
            <a:ext cx="5468937" cy="2501900"/>
          </a:xfrm>
        </p:spPr>
        <p:txBody>
          <a:bodyPr/>
          <a:lstStyle>
            <a:lvl1pPr>
              <a:defRPr baseline="0">
                <a:latin typeface="Proxima Nova Lt" panose="02000506030000020004" pitchFamily="50" charset="0"/>
              </a:defRPr>
            </a:lvl1pPr>
            <a:lvl2pPr>
              <a:defRPr baseline="0">
                <a:latin typeface="Proxima Nova Lt" panose="02000506030000020004" pitchFamily="50" charset="0"/>
              </a:defRPr>
            </a:lvl2pPr>
            <a:lvl3pPr>
              <a:defRPr baseline="0">
                <a:latin typeface="Proxima Nova Lt" panose="02000506030000020004" pitchFamily="50" charset="0"/>
              </a:defRPr>
            </a:lvl3pPr>
            <a:lvl4pPr>
              <a:defRPr baseline="0">
                <a:latin typeface="Proxima Nova Lt" panose="02000506030000020004" pitchFamily="50" charset="0"/>
              </a:defRPr>
            </a:lvl4pPr>
            <a:lvl5pPr>
              <a:defRPr baseline="0">
                <a:latin typeface="Proxima Nova Lt" panose="02000506030000020004" pitchFamily="50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4CF250B-7FE6-4B83-A9E1-78A04FC010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993CD20-817B-49C3-B51A-39F9E7F9E2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7949" y="247422"/>
            <a:ext cx="1202306" cy="31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461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1AFEE6C-8C39-400F-8108-2D68D89695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587625"/>
            <a:ext cx="12192000" cy="4270375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C3C5D3A-FA09-42D6-8D53-C8372E03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1584"/>
            <a:ext cx="10515600" cy="1325563"/>
          </a:xfrm>
        </p:spPr>
        <p:txBody>
          <a:bodyPr>
            <a:noAutofit/>
          </a:bodyPr>
          <a:lstStyle>
            <a:lvl1pPr>
              <a:defRPr sz="10000">
                <a:solidFill>
                  <a:schemeClr val="tx1"/>
                </a:solidFill>
                <a:latin typeface="Proxima Nova Rg" panose="02000506030000020004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018EC07-1BAE-44FA-A134-C45C583E07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32ECA39-D033-42F9-9B53-E6DCBC7D43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7949" y="247422"/>
            <a:ext cx="1202306" cy="31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0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6F1413-C617-4AA1-B8BF-BD09191E44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70878"/>
            <a:ext cx="4782015" cy="1627885"/>
          </a:xfrm>
        </p:spPr>
        <p:txBody>
          <a:bodyPr>
            <a:normAutofit/>
          </a:bodyPr>
          <a:lstStyle>
            <a:lvl1pPr>
              <a:defRPr sz="3500">
                <a:solidFill>
                  <a:schemeClr val="tx2"/>
                </a:solidFill>
                <a:latin typeface="Proxima Nova Rg" panose="02000506030000020004" pitchFamily="2" charset="0"/>
              </a:defRPr>
            </a:lvl1pPr>
          </a:lstStyle>
          <a:p>
            <a:r>
              <a:rPr lang="fr-FR" dirty="0"/>
              <a:t>Modifiez le style du titre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708ABB-ED36-4130-85E9-5F615959C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78201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ABC35E0-EFC7-45BC-A30E-CDA3040944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3122342"/>
            <a:ext cx="4782015" cy="287682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13894AA1-B1AE-4DCD-B263-8B2C688460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03011E6-B770-457F-939C-0FBAA5B7C9BB}"/>
              </a:ext>
            </a:extLst>
          </p:cNvPr>
          <p:cNvCxnSpPr>
            <a:cxnSpLocks/>
          </p:cNvCxnSpPr>
          <p:nvPr/>
        </p:nvCxnSpPr>
        <p:spPr>
          <a:xfrm>
            <a:off x="838200" y="2943922"/>
            <a:ext cx="455341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DF5ABD2-3B76-4539-95F7-228F03B4E8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78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sposition personnalisé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8EAA11-AC6D-445D-A399-25B244228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712" y="2766218"/>
            <a:ext cx="10515600" cy="1325563"/>
          </a:xfrm>
        </p:spPr>
        <p:txBody>
          <a:bodyPr>
            <a:normAutofit/>
          </a:bodyPr>
          <a:lstStyle>
            <a:lvl1pPr algn="ctr">
              <a:defRPr sz="4400">
                <a:solidFill>
                  <a:schemeClr val="tx1"/>
                </a:solidFill>
                <a:latin typeface="Proxima Nova Rg(En-têtes)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432C139-259C-4DD6-AFEB-5ED619C4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9712" y="6356350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D550C91-1743-44BE-8DF6-245CE39158B4}"/>
              </a:ext>
            </a:extLst>
          </p:cNvPr>
          <p:cNvSpPr txBox="1"/>
          <p:nvPr/>
        </p:nvSpPr>
        <p:spPr>
          <a:xfrm>
            <a:off x="5093319" y="885263"/>
            <a:ext cx="3343507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700" b="1" dirty="0"/>
              <a:t>‘‘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EB9384C-4E36-4B0F-8AF4-E6916E79E8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781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24EC6F-DD52-4F76-8FA2-2C36519C7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8E75E5-88D5-48DC-A246-BBAA3BD1BA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544" y="2115452"/>
            <a:ext cx="5217058" cy="145157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722BC12D-FFE2-49B8-AA18-8BD3B6FEA7A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466798" y="3583527"/>
            <a:ext cx="4908550" cy="63023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  <a:latin typeface="Proxima Nova Rg" panose="02000506030000020004" pitchFamily="2" charset="0"/>
              </a:defRPr>
            </a:lvl1pPr>
          </a:lstStyle>
          <a:p>
            <a:pPr lvl="0"/>
            <a:r>
              <a:rPr lang="fr-FR" dirty="0"/>
              <a:t>Créons le bon vivre de demain.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9A1BD33D-FC06-432F-8EF6-64946A85BF8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21052" y="6036986"/>
            <a:ext cx="4908550" cy="216453"/>
          </a:xfr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  <a:latin typeface="Proxima Nova Rg" panose="02000506030000020004" pitchFamily="2" charset="0"/>
              </a:defRPr>
            </a:lvl1pPr>
          </a:lstStyle>
          <a:p>
            <a:pPr lvl="0"/>
            <a:r>
              <a:rPr lang="fr-FR" dirty="0"/>
              <a:t>ACERE-GROUPE.FR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A39E5D4-EE48-439C-8553-A0429760AB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04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sposition personnalisé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24EC6F-DD52-4F76-8FA2-2C36519C7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722BC12D-FFE2-49B8-AA18-8BD3B6FEA7A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466798" y="3583527"/>
            <a:ext cx="4908550" cy="63023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Proxima Nova Rg" panose="02000506030000020004" pitchFamily="2" charset="0"/>
              </a:defRPr>
            </a:lvl1pPr>
          </a:lstStyle>
          <a:p>
            <a:pPr lvl="0"/>
            <a:r>
              <a:rPr lang="fr-FR" dirty="0"/>
              <a:t>Créons le bon vivre de demain.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9A1BD33D-FC06-432F-8EF6-64946A85BF8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21052" y="6036986"/>
            <a:ext cx="4908550" cy="216453"/>
          </a:xfr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Proxima Nova Rg" panose="02000506030000020004" pitchFamily="2" charset="0"/>
              </a:defRPr>
            </a:lvl1pPr>
          </a:lstStyle>
          <a:p>
            <a:pPr lvl="0"/>
            <a:r>
              <a:rPr lang="fr-FR" dirty="0"/>
              <a:t>ACERE-GROUPE.FR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0062C44-5618-42E4-8E49-0CD4AA0A34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  <a:effectLst>
            <a:glow>
              <a:schemeClr val="bg2">
                <a:lumMod val="20000"/>
                <a:lumOff val="80000"/>
                <a:alpha val="67000"/>
              </a:schemeClr>
            </a:glow>
            <a:outerShdw blurRad="50800" dist="50800" dir="5400000" sx="97000" sy="97000" algn="ctr" rotWithShape="0">
              <a:schemeClr val="bg2">
                <a:lumMod val="20000"/>
                <a:lumOff val="8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5060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5F9B44-9DBA-40DD-8914-849394385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1FAE4A-F586-445A-BDCD-58BD8778D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4E3196-F4F9-4E40-9A1E-7034592DD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D9D9DB-4A26-437E-8995-2660B7F43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8ACA2D-E961-44BA-9E5C-3A334B06B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C3904A7-78F3-47AD-A997-16D02365ED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3206283-7863-4592-BF2D-7D1B8712E9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3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F987DB-9BAE-4ED0-A6CC-9843DED07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053303-11CD-4D1E-AED1-3A8F2765A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732AC3-AF10-48DB-8C71-A3A00C0FD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12D4A9-B79E-484A-946B-69BCB3E16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7CB979-AE89-49E7-A53B-FC58072F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1E69F5-EB93-472F-9B0E-06321C8D17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862C889-B474-4238-8B2B-863C9393A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6924" y="445776"/>
            <a:ext cx="1858146" cy="4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59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BA29C9-2E19-4F93-A721-48300A204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D976A9-9BD3-4B23-A14A-92CB46D5C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989C8D8-A94C-4EB2-BAAA-BE003693F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65125"/>
            <a:ext cx="5181600" cy="5811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7C934B-06E6-416B-9807-8C019C8E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684996-C54C-4FEB-8E4F-FF24FCD5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B0EAA7-8D11-47BC-A550-0320155BE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343B17A-380A-4292-8814-34725BA87C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94A2A3B-81FF-40E9-A99B-6C7F7E54C1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78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3901E6-6B8A-4B26-BAB1-DBF6040DA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01002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54D998-0B42-42B6-98A2-90BDE247B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2D66BB-1F63-4511-AC43-F7550C096F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981DA45-7EDF-4158-BDB8-42E6BFDA5E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A356C76-5ED6-4283-B3BF-128B96E5DC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11CE27-91B8-41C3-8FA0-F117214E6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E641353-DC39-4B65-B117-A285D2A66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FCF54F-9EBD-4A19-95B4-94AFA3D0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9F1058C-437B-44B7-B5FF-50D94D0855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521CE57-2268-4E31-A09C-A4C9900E63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7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49E7F6-FD11-463C-B4F1-159361537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96375" cy="1292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AC021CD-BD41-4245-B916-CE9FD877B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328D54-00A9-4595-A719-B46972B78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56057B-5B1C-4EAA-A5CE-DD9940E11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1F1DA05-4A3C-4E97-AA08-766F07C858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5479" y="4197097"/>
            <a:ext cx="4126522" cy="2660903"/>
          </a:xfrm>
          <a:prstGeom prst="rect">
            <a:avLst/>
          </a:prstGeom>
          <a:effectLst>
            <a:outerShdw blurRad="50800" dist="50800" dir="5400000" algn="ctr" rotWithShape="0">
              <a:schemeClr val="bg2">
                <a:lumMod val="60000"/>
                <a:lumOff val="40000"/>
              </a:schemeClr>
            </a:outerShdw>
          </a:effec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4D7A60-EAA7-4EBE-95FA-F25AB580C4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6924" y="445776"/>
            <a:ext cx="1858146" cy="4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1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7CAF97-1E4F-4F6D-92E2-F7B9E4794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9D9235B-C964-48AA-A02F-0CD0969D1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6A9895-8A5F-4A01-BB45-612F44AA4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6E8E1A-D985-4D14-BD89-FE3A30C1D2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2DAE1EE-E07B-43D6-A2BD-2B1944007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629E11-AFA6-4886-AF9B-A4125D768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17A467-74AC-4524-BBBA-3FC72568B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743378-EAA0-40BF-8E0E-B768CD506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D93B04-27EB-443C-A433-43CC9459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1FF2CA-C4AE-450A-A87A-0AD7E4243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6B4AC4-C81E-4D71-8560-884393C56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415F3B-3F9A-4873-A5D3-480D309BBA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12EBECC-6545-4E70-A9CB-EDA1DC4948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3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E25C56-6157-48C3-81A5-3A35D4B2C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463DDA3-19FC-443F-BA71-F298D8E90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74A696-08B6-4E5D-8D51-9F9432192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E348A4-A0BE-452E-BE43-9A4E6FB7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5EFC58-A8C5-43A7-8CA5-5464AC70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F9D7B9-78B0-407B-AE34-166E30C77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6361231-7EE8-44B6-99BC-7E2E199EFD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3375" y="4197097"/>
            <a:ext cx="4238625" cy="26609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8610198-899B-4805-840E-CB4AA03EA7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869" y="237897"/>
            <a:ext cx="1202306" cy="33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7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9574C32-8220-4A51-AEAB-73883F38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A6C438-CC31-42B0-A033-5F19D9A61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658DCB-1A38-4CCB-ABAB-725E9B25A7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861D7-40B6-4081-923D-559804E5E196}" type="datetimeFigureOut">
              <a:rPr lang="fr-FR" smtClean="0"/>
              <a:t>20/01/2025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E492BA-5F89-412C-B4D4-55A4F1388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643C10-08BA-4CA5-97CB-390885D5D6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474CD-46E7-4AD3-9D8F-D88D7728E2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72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photovoltaique.info/fr/tarifs-dachat-et-autoconsommation/autoconsommation/autoconsommation-collectiv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CBB603-604B-7A23-7DE9-2C4B273291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Synthèse Ombrières Parking Stade de </a:t>
            </a:r>
            <a:r>
              <a:rPr lang="fr-FR" dirty="0" err="1"/>
              <a:t>Madonne</a:t>
            </a:r>
            <a:r>
              <a:rPr lang="fr-FR" dirty="0"/>
              <a:t> et </a:t>
            </a:r>
            <a:r>
              <a:rPr lang="fr-FR" dirty="0" err="1"/>
              <a:t>Lamerey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894A63-20C2-3C4D-94B1-1F256A102B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Version DCE: Janvier 2025</a:t>
            </a:r>
          </a:p>
        </p:txBody>
      </p:sp>
      <p:pic>
        <p:nvPicPr>
          <p:cNvPr id="4" name="Image 3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309AAD1E-A246-5BE6-7EBB-4B25325C6C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31" y="5257799"/>
            <a:ext cx="1285875" cy="12858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CC7D327-B988-8F93-4B9D-3601BCC96A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2200" y="4364682"/>
            <a:ext cx="2387600" cy="178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59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DCFC9F-F0DE-B1EF-103E-9F07E6C1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Matériel Modules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B975F0-D78A-72C6-9B1B-01EA0B523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566" y="1825625"/>
            <a:ext cx="10306234" cy="4351338"/>
          </a:xfrm>
        </p:spPr>
        <p:txBody>
          <a:bodyPr/>
          <a:lstStyle/>
          <a:p>
            <a:r>
              <a:rPr lang="fr-FR" dirty="0"/>
              <a:t>Panneau bas carbone</a:t>
            </a:r>
          </a:p>
          <a:p>
            <a:r>
              <a:rPr lang="fr-FR" dirty="0"/>
              <a:t>Module Bifacial</a:t>
            </a:r>
          </a:p>
          <a:p>
            <a:r>
              <a:rPr lang="fr-FR" dirty="0"/>
              <a:t>&gt;450 Wc</a:t>
            </a:r>
          </a:p>
          <a:p>
            <a:r>
              <a:rPr lang="fr-FR" dirty="0"/>
              <a:t>Garantie produit 25 ans </a:t>
            </a:r>
          </a:p>
          <a:p>
            <a:r>
              <a:rPr lang="fr-FR" dirty="0"/>
              <a:t>Garantie Productible 30 ans &gt; 84 %</a:t>
            </a:r>
          </a:p>
        </p:txBody>
      </p:sp>
    </p:spTree>
    <p:extLst>
      <p:ext uri="{BB962C8B-B14F-4D97-AF65-F5344CB8AC3E}">
        <p14:creationId xmlns:p14="http://schemas.microsoft.com/office/powerpoint/2010/main" val="1833493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00B6BB-1E64-4938-55DC-F16FDB88A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Matériel Onduleurs: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E27893-2029-FFDB-B155-0295529B3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64" y="1825625"/>
            <a:ext cx="10226335" cy="4351338"/>
          </a:xfrm>
        </p:spPr>
        <p:txBody>
          <a:bodyPr/>
          <a:lstStyle/>
          <a:p>
            <a:r>
              <a:rPr lang="fr-FR" dirty="0"/>
              <a:t>Faible cout d’entretien</a:t>
            </a:r>
          </a:p>
          <a:p>
            <a:r>
              <a:rPr lang="fr-FR" dirty="0"/>
              <a:t>Onduleur européen, SMA de préférence</a:t>
            </a:r>
          </a:p>
          <a:p>
            <a:r>
              <a:rPr lang="fr-FR" dirty="0"/>
              <a:t>Détecteur d’Arc</a:t>
            </a:r>
          </a:p>
          <a:p>
            <a:r>
              <a:rPr lang="fr-FR" dirty="0"/>
              <a:t>Diagnostic courbe IV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29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258DFC-F17E-A670-BBAE-449C83EC6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Objectif: Réaliser une centrale photovoltaïque en ombrière de parking.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C1DDBA-4473-7823-C226-444A61D5A5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Producteur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909E8F-03C9-BEC9-16B1-A18A6DB67A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69875" lvl="1"/>
            <a:r>
              <a:rPr lang="fr-FR" dirty="0"/>
              <a:t>Ombrières sur le nouveau parking du stade de </a:t>
            </a:r>
            <a:r>
              <a:rPr lang="fr-FR" dirty="0" err="1"/>
              <a:t>Lamerey</a:t>
            </a:r>
            <a:r>
              <a:rPr lang="fr-FR" dirty="0"/>
              <a:t>.</a:t>
            </a:r>
          </a:p>
          <a:p>
            <a:pPr marL="269875" lvl="1"/>
            <a:r>
              <a:rPr lang="fr-FR" dirty="0"/>
              <a:t>&gt; 100 kWc</a:t>
            </a:r>
          </a:p>
          <a:p>
            <a:pPr marL="269875" lvl="1"/>
            <a:r>
              <a:rPr lang="fr-FR" dirty="0"/>
              <a:t>Ombrage des gabions/gradins</a:t>
            </a:r>
          </a:p>
          <a:p>
            <a:pPr marL="269875" lvl="1"/>
            <a:r>
              <a:rPr lang="fr-FR" dirty="0"/>
              <a:t>Propriétaire terrain </a:t>
            </a:r>
            <a:r>
              <a:rPr lang="fr-FR" dirty="0" err="1"/>
              <a:t>Comcom</a:t>
            </a:r>
            <a:r>
              <a:rPr lang="fr-FR" dirty="0"/>
              <a:t> Mirecourt Dompaire</a:t>
            </a:r>
          </a:p>
          <a:p>
            <a:pPr marL="269875" lvl="1"/>
            <a:r>
              <a:rPr lang="fr-FR" dirty="0"/>
              <a:t>Tiers investisseur SEM </a:t>
            </a:r>
            <a:r>
              <a:rPr lang="fr-FR" dirty="0" err="1"/>
              <a:t>Terr’EnR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5AB25AA-4A92-7EB3-E159-246B416AB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Consommateurs potentiels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754F4A-AA8C-F8AA-703C-4E3B44784D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269875" lvl="1"/>
            <a:r>
              <a:rPr lang="fr-FR" dirty="0"/>
              <a:t>Autoconsommation collective sur un périmètre de 20 km.</a:t>
            </a:r>
          </a:p>
          <a:p>
            <a:pPr marL="269875" lvl="1"/>
            <a:r>
              <a:rPr lang="fr-FR" dirty="0"/>
              <a:t>Consommateurs à définir.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313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BF66CAA-DA4F-73F1-0F78-52F79EDAE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Principe d’une installation photovoltaïque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68527EF-3635-4E6F-1FDB-67C5059EDD4F}"/>
              </a:ext>
            </a:extLst>
          </p:cNvPr>
          <p:cNvSpPr txBox="1"/>
          <p:nvPr/>
        </p:nvSpPr>
        <p:spPr>
          <a:xfrm>
            <a:off x="7505700" y="1876425"/>
            <a:ext cx="42291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Panneaux photovoltaïques:</a:t>
            </a:r>
          </a:p>
          <a:p>
            <a:r>
              <a:rPr lang="fr-FR" dirty="0"/>
              <a:t>Transforme l'énergie solaire en électricité (courant continu).</a:t>
            </a:r>
          </a:p>
          <a:p>
            <a:r>
              <a:rPr lang="fr-FR" b="1" dirty="0"/>
              <a:t>Coffret de protection DC:</a:t>
            </a:r>
          </a:p>
          <a:p>
            <a:r>
              <a:rPr lang="fr-FR" dirty="0"/>
              <a:t>Protège les panneaux et permet de couper la production</a:t>
            </a:r>
          </a:p>
          <a:p>
            <a:r>
              <a:rPr lang="fr-FR" b="1" dirty="0"/>
              <a:t>Onduleur:</a:t>
            </a:r>
          </a:p>
          <a:p>
            <a:r>
              <a:rPr lang="fr-FR" dirty="0"/>
              <a:t>Transforme l’électricité en courant continu en électricité en courant alternatif. Assure l’intelligence de l’installation photovoltaïque.</a:t>
            </a:r>
          </a:p>
          <a:p>
            <a:r>
              <a:rPr lang="fr-FR" b="1" dirty="0"/>
              <a:t>Tableau électrique</a:t>
            </a:r>
          </a:p>
          <a:p>
            <a:r>
              <a:rPr lang="fr-FR" dirty="0"/>
              <a:t>Ensemble des protections du bâtiment et de la centrale.</a:t>
            </a:r>
          </a:p>
        </p:txBody>
      </p:sp>
      <p:pic>
        <p:nvPicPr>
          <p:cNvPr id="1028" name="Picture 4" descr="on time if Europe combien coute un onduleur photovoltaique Downward ...">
            <a:extLst>
              <a:ext uri="{FF2B5EF4-FFF2-40B4-BE49-F238E27FC236}">
                <a16:creationId xmlns:a16="http://schemas.microsoft.com/office/drawing/2014/main" id="{BC767F47-F476-7A37-AC11-5F9FD8D94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690688"/>
            <a:ext cx="62293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141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BF66CAA-DA4F-73F1-0F78-52F79EDAE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Principe de l’autoconsommation collective</a:t>
            </a:r>
          </a:p>
        </p:txBody>
      </p:sp>
      <p:pic>
        <p:nvPicPr>
          <p:cNvPr id="10" name="Espace réservé du contenu 9">
            <a:hlinkClick r:id="rId2"/>
            <a:extLst>
              <a:ext uri="{FF2B5EF4-FFF2-40B4-BE49-F238E27FC236}">
                <a16:creationId xmlns:a16="http://schemas.microsoft.com/office/drawing/2014/main" id="{77248E25-2C6A-41A1-34D7-F10784F0F9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929606"/>
            <a:ext cx="3943350" cy="2543175"/>
          </a:xfr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3770E72-B895-5102-6D58-A5C9EC118D7F}"/>
              </a:ext>
            </a:extLst>
          </p:cNvPr>
          <p:cNvSpPr txBox="1"/>
          <p:nvPr/>
        </p:nvSpPr>
        <p:spPr>
          <a:xfrm>
            <a:off x="5381625" y="1629569"/>
            <a:ext cx="62865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Exemple: Production de l’ombrière de la piscine</a:t>
            </a:r>
          </a:p>
          <a:p>
            <a:r>
              <a:rPr lang="fr-FR" dirty="0"/>
              <a:t>La production est liée à un bâtiment consommateur (la Piscine), le branchement se réalise sur le TBGT de la piscine.</a:t>
            </a:r>
          </a:p>
          <a:p>
            <a:r>
              <a:rPr lang="fr-FR" dirty="0"/>
              <a:t>Au niveau de la Piscine 3 valeurs sont à prendre en compte</a:t>
            </a:r>
          </a:p>
          <a:p>
            <a:pPr marL="285750" indent="-285750">
              <a:buFontTx/>
              <a:buChar char="-"/>
            </a:pPr>
            <a:r>
              <a:rPr lang="fr-FR" dirty="0"/>
              <a:t>La part de la production directement consommée par la Piscine. Cette production n’apparait pas sur le compteur Enedis.</a:t>
            </a:r>
          </a:p>
          <a:p>
            <a:pPr marL="285750" indent="-285750">
              <a:buFontTx/>
              <a:buChar char="-"/>
            </a:pPr>
            <a:r>
              <a:rPr lang="fr-FR" dirty="0"/>
              <a:t>La part de production en surplus de la consommation (Puissance injectée)</a:t>
            </a:r>
          </a:p>
          <a:p>
            <a:pPr marL="285750" indent="-285750">
              <a:buFontTx/>
              <a:buChar char="-"/>
            </a:pPr>
            <a:r>
              <a:rPr lang="fr-FR" dirty="0"/>
              <a:t>La part de la consommation non couverte par la production (puissance soutirée)</a:t>
            </a:r>
          </a:p>
          <a:p>
            <a:r>
              <a:rPr lang="fr-FR" dirty="0"/>
              <a:t>Au niveau des autres consommateurs:</a:t>
            </a:r>
          </a:p>
          <a:p>
            <a:pPr marL="285750" indent="-285750">
              <a:buFontTx/>
              <a:buChar char="-"/>
            </a:pPr>
            <a:r>
              <a:rPr lang="fr-FR" dirty="0"/>
              <a:t>La consommation (puissance soutiré sur le compteur)</a:t>
            </a:r>
          </a:p>
          <a:p>
            <a:pPr marL="742950" lvl="1" indent="-285750">
              <a:buFontTx/>
              <a:buChar char="-"/>
            </a:pPr>
            <a:r>
              <a:rPr lang="fr-FR" dirty="0"/>
              <a:t>La consommation issue de l’autoconsommation collective (selon formule indiqué à Enedis)</a:t>
            </a:r>
          </a:p>
          <a:p>
            <a:pPr marL="742950" lvl="1" indent="-285750">
              <a:buFontTx/>
              <a:buChar char="-"/>
            </a:pPr>
            <a:r>
              <a:rPr lang="fr-FR" dirty="0"/>
              <a:t>La consommation fournie par le fournisseur (apparait sur la facture)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5553EC6-3FDC-9400-2AC1-EF06A401F0B8}"/>
              </a:ext>
            </a:extLst>
          </p:cNvPr>
          <p:cNvSpPr txBox="1"/>
          <p:nvPr/>
        </p:nvSpPr>
        <p:spPr>
          <a:xfrm>
            <a:off x="676275" y="4791074"/>
            <a:ext cx="47053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chaque instant t: </a:t>
            </a:r>
          </a:p>
          <a:p>
            <a:r>
              <a:rPr lang="fr-FR" dirty="0"/>
              <a:t>Une formule indique quel part de la puissance injecté va à quel consommateur.</a:t>
            </a:r>
          </a:p>
          <a:p>
            <a:r>
              <a:rPr lang="fr-FR" dirty="0" err="1"/>
              <a:t>P</a:t>
            </a:r>
            <a:r>
              <a:rPr lang="fr-FR" sz="1400" dirty="0" err="1"/>
              <a:t>produite</a:t>
            </a:r>
            <a:r>
              <a:rPr lang="fr-FR" dirty="0"/>
              <a:t>&gt;=</a:t>
            </a:r>
            <a:r>
              <a:rPr lang="fr-FR" dirty="0" err="1"/>
              <a:t>P</a:t>
            </a:r>
            <a:r>
              <a:rPr lang="fr-FR" sz="1400" dirty="0" err="1"/>
              <a:t>autoconsommée</a:t>
            </a:r>
            <a:endParaRPr lang="fr-FR" sz="1400" dirty="0"/>
          </a:p>
          <a:p>
            <a:r>
              <a:rPr lang="fr-FR" dirty="0" err="1"/>
              <a:t>P</a:t>
            </a:r>
            <a:r>
              <a:rPr lang="fr-FR" sz="1400" dirty="0" err="1"/>
              <a:t>consommée</a:t>
            </a:r>
            <a:r>
              <a:rPr lang="fr-FR" dirty="0"/>
              <a:t>&gt;=</a:t>
            </a:r>
            <a:r>
              <a:rPr lang="fr-FR" dirty="0" err="1"/>
              <a:t>P</a:t>
            </a:r>
            <a:r>
              <a:rPr lang="fr-FR" sz="1400" dirty="0" err="1"/>
              <a:t>autoconsommée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3003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F763CC-7314-122B-F473-8E89D20F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Localisation du projet, masque lointain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FB4EE8D-F6F2-7B46-AFDE-3444D18F9EA5}"/>
              </a:ext>
            </a:extLst>
          </p:cNvPr>
          <p:cNvSpPr txBox="1"/>
          <p:nvPr/>
        </p:nvSpPr>
        <p:spPr>
          <a:xfrm>
            <a:off x="5629275" y="4848225"/>
            <a:ext cx="58769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potentiel photovoltaïque de </a:t>
            </a:r>
            <a:r>
              <a:rPr lang="fr-FR" dirty="0" err="1"/>
              <a:t>Madonne</a:t>
            </a:r>
            <a:r>
              <a:rPr lang="fr-FR" dirty="0"/>
              <a:t> et </a:t>
            </a:r>
            <a:r>
              <a:rPr lang="fr-FR" dirty="0" err="1"/>
              <a:t>Lamerey</a:t>
            </a:r>
            <a:r>
              <a:rPr lang="fr-FR" dirty="0"/>
              <a:t> est autour de 1100 KWh/m².</a:t>
            </a:r>
          </a:p>
          <a:p>
            <a:r>
              <a:rPr lang="fr-FR" dirty="0"/>
              <a:t>Il y a peu d’ombrage dû à l’horizon.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65E6630-A634-DF82-A015-7065571C3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8" y="1673225"/>
            <a:ext cx="5199932" cy="3511550"/>
          </a:xfrm>
          <a:prstGeom prst="rect">
            <a:avLst/>
          </a:prstGeom>
        </p:spPr>
      </p:pic>
      <p:pic>
        <p:nvPicPr>
          <p:cNvPr id="4" name="Image 3" descr="Une image contenant texte, cercle, capture d’écran, diagramme&#10;&#10;Description générée automatiquement">
            <a:extLst>
              <a:ext uri="{FF2B5EF4-FFF2-40B4-BE49-F238E27FC236}">
                <a16:creationId xmlns:a16="http://schemas.microsoft.com/office/drawing/2014/main" id="{896D8F1B-CE69-ABFF-A98A-72D2BDE6C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81" y="1558834"/>
            <a:ext cx="2771312" cy="328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15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1599FE-0FA7-74A6-20EC-D814D8457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Localisation du site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163836E-3B87-F521-4F88-45052FA65404}"/>
              </a:ext>
            </a:extLst>
          </p:cNvPr>
          <p:cNvSpPr txBox="1"/>
          <p:nvPr/>
        </p:nvSpPr>
        <p:spPr>
          <a:xfrm>
            <a:off x="654959" y="5895704"/>
            <a:ext cx="543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Coordonnées du lieu 48,211736 ; 6,22854 ; 336,39 m</a:t>
            </a:r>
          </a:p>
          <a:p>
            <a:r>
              <a:rPr lang="fr-FR" dirty="0"/>
              <a:t>Dessus de </a:t>
            </a:r>
            <a:r>
              <a:rPr lang="fr-FR" dirty="0" err="1"/>
              <a:t>Vautricourt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9AD7054-CB34-4879-8E82-5E22ECACF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59" y="1475067"/>
            <a:ext cx="5220671" cy="427270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334E03A-6284-CB93-57BB-DE148CFEE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372" y="635207"/>
            <a:ext cx="5528412" cy="36548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911460-C11D-78C9-C498-5B25ABFB0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1662" y="4264951"/>
            <a:ext cx="3046703" cy="233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5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27200-D721-0424-A613-93E5CBD50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Contraintes générales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E43F2F-007C-F1D8-91D1-B9FB3F217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Zonage PLU: PLU en enquête publique jusqu’au 15/2/2024</a:t>
            </a:r>
          </a:p>
          <a:p>
            <a:r>
              <a:rPr lang="fr-FR" dirty="0"/>
              <a:t>Poste à proximité immédiate : Capacité de production: 80 kVA</a:t>
            </a:r>
          </a:p>
          <a:p>
            <a:r>
              <a:rPr lang="fr-FR" dirty="0"/>
              <a:t>Pas d’éclairage, pas de vidéoprotection</a:t>
            </a:r>
          </a:p>
          <a:p>
            <a:r>
              <a:rPr lang="fr-FR" dirty="0"/>
              <a:t>Aménagement du parking en cours.</a:t>
            </a:r>
          </a:p>
          <a:p>
            <a:r>
              <a:rPr lang="fr-FR" dirty="0"/>
              <a:t>Dimensions des ombrières:</a:t>
            </a:r>
          </a:p>
          <a:p>
            <a:pPr lvl="1"/>
            <a:r>
              <a:rPr lang="fr-FR" dirty="0"/>
              <a:t>Entre 67 m et 69 m de long sur 6,02 m max de large – entraxe des supports 7,5 m sauf un à 6,6 m</a:t>
            </a:r>
          </a:p>
          <a:p>
            <a:pPr lvl="1"/>
            <a:r>
              <a:rPr lang="fr-FR" dirty="0"/>
              <a:t>Entre 68 m et 70 m de long sur 6,02 m max de large – entraxe des supports 7,5 m.</a:t>
            </a:r>
          </a:p>
        </p:txBody>
      </p:sp>
    </p:spTree>
    <p:extLst>
      <p:ext uri="{BB962C8B-B14F-4D97-AF65-F5344CB8AC3E}">
        <p14:creationId xmlns:p14="http://schemas.microsoft.com/office/powerpoint/2010/main" val="85269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DA1F35-B07F-1213-029D-7A363F99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Illustration du site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C01823D-5531-4DC5-C5B4-6B4E1C59D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579" y="1165452"/>
            <a:ext cx="7658100" cy="55721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0B0EF0-87BF-4023-BFD1-6027BA9246C6}"/>
              </a:ext>
            </a:extLst>
          </p:cNvPr>
          <p:cNvSpPr/>
          <p:nvPr/>
        </p:nvSpPr>
        <p:spPr>
          <a:xfrm>
            <a:off x="4859383" y="5077097"/>
            <a:ext cx="1654628" cy="615451"/>
          </a:xfrm>
          <a:prstGeom prst="rect">
            <a:avLst/>
          </a:prstGeom>
          <a:solidFill>
            <a:srgbClr val="FF6600">
              <a:alpha val="61961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rgbClr val="FF0000"/>
                </a:solidFill>
              </a:rPr>
              <a:t>Ombriere</a:t>
            </a:r>
            <a:r>
              <a:rPr lang="fr-FR" dirty="0">
                <a:solidFill>
                  <a:srgbClr val="FF0000"/>
                </a:solidFill>
              </a:rPr>
              <a:t> Parking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21F36C1-F612-FF2D-E86F-307E26708A20}"/>
              </a:ext>
            </a:extLst>
          </p:cNvPr>
          <p:cNvSpPr/>
          <p:nvPr/>
        </p:nvSpPr>
        <p:spPr>
          <a:xfrm>
            <a:off x="4667794" y="4894217"/>
            <a:ext cx="191589" cy="182880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12FF1D1-62A9-7DA4-06F1-D2FA7A559D3A}"/>
              </a:ext>
            </a:extLst>
          </p:cNvPr>
          <p:cNvSpPr txBox="1"/>
          <p:nvPr/>
        </p:nvSpPr>
        <p:spPr>
          <a:xfrm>
            <a:off x="612321" y="4571051"/>
            <a:ext cx="2548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Poste de transformation public HT/BT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A436D9AA-94A7-0872-5985-A455B1DE1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894" y="1523296"/>
            <a:ext cx="3716685" cy="2360727"/>
          </a:xfrm>
        </p:spPr>
        <p:txBody>
          <a:bodyPr>
            <a:normAutofit fontScale="55000" lnSpcReduction="20000"/>
          </a:bodyPr>
          <a:lstStyle/>
          <a:p>
            <a:r>
              <a:rPr lang="fr-FR" dirty="0"/>
              <a:t>Implantation au-dessus des zones de parking et sur la zone enherbée entre la fin du parking et la citerne</a:t>
            </a:r>
          </a:p>
          <a:p>
            <a:r>
              <a:rPr lang="fr-FR" dirty="0"/>
              <a:t>Inclinaison 5° Orientation -19 °E</a:t>
            </a:r>
          </a:p>
          <a:p>
            <a:r>
              <a:rPr lang="fr-FR" dirty="0"/>
              <a:t>Hauteur mini 2,5 m</a:t>
            </a:r>
          </a:p>
          <a:p>
            <a:r>
              <a:rPr lang="fr-FR" dirty="0"/>
              <a:t>Positionnement des onduleurs sur les ombrières</a:t>
            </a:r>
          </a:p>
          <a:p>
            <a:r>
              <a:rPr lang="fr-FR" dirty="0"/>
              <a:t>Pas de collecte des eaux pluviales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64E1200-B41E-1022-2608-D9467D66D53F}"/>
              </a:ext>
            </a:extLst>
          </p:cNvPr>
          <p:cNvCxnSpPr>
            <a:cxnSpLocks/>
            <a:stCxn id="14" idx="3"/>
            <a:endCxn id="13" idx="2"/>
          </p:cNvCxnSpPr>
          <p:nvPr/>
        </p:nvCxnSpPr>
        <p:spPr>
          <a:xfrm>
            <a:off x="3161211" y="4894217"/>
            <a:ext cx="1506583" cy="91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3389453-1FC4-4AA0-FB71-95FD93DA31CD}"/>
              </a:ext>
            </a:extLst>
          </p:cNvPr>
          <p:cNvSpPr/>
          <p:nvPr/>
        </p:nvSpPr>
        <p:spPr>
          <a:xfrm>
            <a:off x="6505305" y="5055325"/>
            <a:ext cx="1271449" cy="248195"/>
          </a:xfrm>
          <a:prstGeom prst="rect">
            <a:avLst/>
          </a:prstGeom>
          <a:solidFill>
            <a:srgbClr val="FF6600">
              <a:alpha val="61961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Gabion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487442-BE6D-D9E5-B884-105FAD5DAB67}"/>
              </a:ext>
            </a:extLst>
          </p:cNvPr>
          <p:cNvSpPr/>
          <p:nvPr/>
        </p:nvSpPr>
        <p:spPr>
          <a:xfrm>
            <a:off x="6514011" y="5397885"/>
            <a:ext cx="1271449" cy="248195"/>
          </a:xfrm>
          <a:prstGeom prst="rect">
            <a:avLst/>
          </a:prstGeom>
          <a:solidFill>
            <a:srgbClr val="FF6600">
              <a:alpha val="61961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Verger</a:t>
            </a:r>
          </a:p>
        </p:txBody>
      </p:sp>
    </p:spTree>
    <p:extLst>
      <p:ext uri="{BB962C8B-B14F-4D97-AF65-F5344CB8AC3E}">
        <p14:creationId xmlns:p14="http://schemas.microsoft.com/office/powerpoint/2010/main" val="196448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BA8F17-40B1-DF60-4B35-3F48BD774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Schéma électrique proposé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33FC99-28CC-8248-96D0-46408ECE9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23" y="5077096"/>
            <a:ext cx="10970622" cy="1604963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Les onduleurs seront positionnés sur les ombrières</a:t>
            </a:r>
          </a:p>
          <a:p>
            <a:r>
              <a:rPr lang="fr-FR" dirty="0"/>
              <a:t>Les câbles circuleront au maximum sur les structures</a:t>
            </a:r>
          </a:p>
          <a:p>
            <a:r>
              <a:rPr lang="fr-FR" dirty="0"/>
              <a:t>Le raccordement de la centrale se fera sur un coffret Tarif jaune – vente en totalité de la production</a:t>
            </a:r>
          </a:p>
          <a:p>
            <a:endParaRPr lang="fr-FR" dirty="0"/>
          </a:p>
        </p:txBody>
      </p:sp>
      <p:pic>
        <p:nvPicPr>
          <p:cNvPr id="5" name="Image 4" descr="Une image contenant Caractère coloré, noir, léger&#10;&#10;Description générée automatiquement">
            <a:extLst>
              <a:ext uri="{FF2B5EF4-FFF2-40B4-BE49-F238E27FC236}">
                <a16:creationId xmlns:a16="http://schemas.microsoft.com/office/drawing/2014/main" id="{DE8049FB-23FA-5ED6-D2DB-8441AB9E4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79" y="1780904"/>
            <a:ext cx="11253740" cy="281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25538"/>
      </p:ext>
    </p:extLst>
  </p:cSld>
  <p:clrMapOvr>
    <a:masterClrMapping/>
  </p:clrMapOvr>
</p:sld>
</file>

<file path=ppt/theme/theme1.xml><?xml version="1.0" encoding="utf-8"?>
<a:theme xmlns:a="http://schemas.openxmlformats.org/drawingml/2006/main" name="ACERE_ppt">
  <a:themeElements>
    <a:clrScheme name="ACERE">
      <a:dk1>
        <a:srgbClr val="55524D"/>
      </a:dk1>
      <a:lt1>
        <a:srgbClr val="FFFFFF"/>
      </a:lt1>
      <a:dk2>
        <a:srgbClr val="354151"/>
      </a:dk2>
      <a:lt2>
        <a:srgbClr val="F9B233"/>
      </a:lt2>
      <a:accent1>
        <a:srgbClr val="F18500"/>
      </a:accent1>
      <a:accent2>
        <a:srgbClr val="A6A294"/>
      </a:accent2>
      <a:accent3>
        <a:srgbClr val="726E67"/>
      </a:accent3>
      <a:accent4>
        <a:srgbClr val="2F2F2C"/>
      </a:accent4>
      <a:accent5>
        <a:srgbClr val="726E67"/>
      </a:accent5>
      <a:accent6>
        <a:srgbClr val="F9B233"/>
      </a:accent6>
      <a:hlink>
        <a:srgbClr val="F18500"/>
      </a:hlink>
      <a:folHlink>
        <a:srgbClr val="726E67"/>
      </a:folHlink>
    </a:clrScheme>
    <a:fontScheme name="Acere groupe">
      <a:majorFont>
        <a:latin typeface="Proxima Nova Lt"/>
        <a:ea typeface=""/>
        <a:cs typeface=""/>
      </a:majorFont>
      <a:minorFont>
        <a:latin typeface="Proxima Nova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ERE_ppt" id="{FBD1EFE7-1AE9-4E04-9B3B-779565EFE6F9}" vid="{5FDA6C7C-E14D-4822-9E9F-B4A98D9D09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4665</TotalTime>
  <Words>548</Words>
  <Application>Microsoft Office PowerPoint</Application>
  <PresentationFormat>Grand écran</PresentationFormat>
  <Paragraphs>75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Proxima Nova Lt</vt:lpstr>
      <vt:lpstr>Proxima Nova Rg</vt:lpstr>
      <vt:lpstr>Proxima Nova Rg(En-têtes)</vt:lpstr>
      <vt:lpstr>ACERE_ppt</vt:lpstr>
      <vt:lpstr>Synthèse Ombrières Parking Stade de Madonne et Lamerey</vt:lpstr>
      <vt:lpstr>Objectif: Réaliser une centrale photovoltaïque en ombrière de parking.</vt:lpstr>
      <vt:lpstr>Principe d’une installation photovoltaïque</vt:lpstr>
      <vt:lpstr>Principe de l’autoconsommation collective</vt:lpstr>
      <vt:lpstr>Localisation du projet, masque lointain</vt:lpstr>
      <vt:lpstr>Localisation du site</vt:lpstr>
      <vt:lpstr>Contraintes générales</vt:lpstr>
      <vt:lpstr>Illustration du site</vt:lpstr>
      <vt:lpstr>Schéma électrique proposé</vt:lpstr>
      <vt:lpstr>Matériel Modules</vt:lpstr>
      <vt:lpstr>Matériel Onduleurs: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Synthèse Autoconsommation Saint Genis Pouilly</dc:title>
  <dc:creator>Lucile JACQUOT</dc:creator>
  <cp:lastModifiedBy>Lucile JACQUOT</cp:lastModifiedBy>
  <cp:revision>40</cp:revision>
  <dcterms:created xsi:type="dcterms:W3CDTF">2023-03-27T14:34:07Z</dcterms:created>
  <dcterms:modified xsi:type="dcterms:W3CDTF">2025-01-20T07:56:31Z</dcterms:modified>
</cp:coreProperties>
</file>